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44" r:id="rId3"/>
    <p:sldId id="519" r:id="rId4"/>
    <p:sldId id="442" r:id="rId5"/>
    <p:sldId id="453" r:id="rId6"/>
    <p:sldId id="518" r:id="rId7"/>
    <p:sldId id="520" r:id="rId8"/>
    <p:sldId id="521" r:id="rId9"/>
    <p:sldId id="522" r:id="rId10"/>
    <p:sldId id="523" r:id="rId11"/>
    <p:sldId id="524" r:id="rId12"/>
    <p:sldId id="525" r:id="rId13"/>
    <p:sldId id="514" r:id="rId14"/>
    <p:sldId id="455" r:id="rId15"/>
    <p:sldId id="515" r:id="rId16"/>
    <p:sldId id="526" r:id="rId17"/>
    <p:sldId id="527" r:id="rId18"/>
    <p:sldId id="528" r:id="rId19"/>
    <p:sldId id="534" r:id="rId20"/>
    <p:sldId id="530" r:id="rId21"/>
    <p:sldId id="532" r:id="rId22"/>
    <p:sldId id="533" r:id="rId23"/>
    <p:sldId id="535" r:id="rId24"/>
    <p:sldId id="536" r:id="rId25"/>
    <p:sldId id="517" r:id="rId26"/>
    <p:sldId id="508" r:id="rId2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5825" autoAdjust="0"/>
  </p:normalViewPr>
  <p:slideViewPr>
    <p:cSldViewPr snapToGrid="0" snapToObjects="1">
      <p:cViewPr>
        <p:scale>
          <a:sx n="110" d="100"/>
          <a:sy n="110" d="100"/>
        </p:scale>
        <p:origin x="-1644" y="-24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67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3B6ED9-1A7B-4EA5-986A-59676557CE1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562DB5-38D3-4C35-B274-DA7D6730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8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8C737F-1A87-A347-9B35-191E1B3ECF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FC5B97-889A-EF45-9112-ED8F5DFBD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25D8-217D-49B9-8A1D-EDCA23534FA8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2F85-15CD-48C5-A6C8-0313F67C2278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8A051-19D5-4F84-8974-DE1CEF46A84A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7E06-E30A-4F82-A4F2-A1CFCDE26DAE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7CE9-80ED-4ECE-9A02-EE5503E1678E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331-AB1E-40F7-ABA9-A07662FDCA40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F56B-9EBC-44AC-9A63-D5F0F2237854}" type="datetime1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D039-C410-4014-933A-FE0204A5F612}" type="datetime1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90D-EE17-4C2F-8195-43D5234C83F0}" type="datetime1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AFF3-66C9-4B23-AC4E-0ACD12552292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25A2-0A8B-4F0B-BE89-CF8D69EFAFA5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9FB3-9BE6-4F1B-9B10-A7B0F4F897DF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mphasis.core.ubc.c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mphasis.core.ubc.ca/" TargetMode="External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emphasis.core.ubc.ca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mdevera@mail.ubc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ouisega@mail.ubc.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944" y="3200400"/>
            <a:ext cx="7845552" cy="1752600"/>
          </a:xfrm>
        </p:spPr>
        <p:txBody>
          <a:bodyPr anchor="ctr">
            <a:normAutofit/>
          </a:bodyPr>
          <a:lstStyle/>
          <a:p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Baseline Procedures:</a:t>
            </a:r>
          </a:p>
          <a:p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Recruiting and Screening Patients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80744" y="510251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ea typeface="Times New Roman"/>
                <a:cs typeface="Times New Roman"/>
                <a:hlinkClick r:id="rId3"/>
              </a:rPr>
              <a:t>emphasis.core.ubc.ca 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2906764">
            <a:off x="6323633" y="5409520"/>
            <a:ext cx="460932" cy="480448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682700" y="5933458"/>
            <a:ext cx="209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cs typeface="Arial" panose="020B0604020202020204" pitchFamily="34" charset="0"/>
              </a:rPr>
              <a:t>Click for more information</a:t>
            </a:r>
            <a:endParaRPr lang="en-CA" sz="1400" dirty="0"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3766" y="3657600"/>
            <a:ext cx="8369824" cy="1686296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Introduce yourself and explain pharmacy participation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Describe purpose of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study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what study involves</a:t>
            </a:r>
          </a:p>
          <a:p>
            <a:pPr lvl="4"/>
            <a:endParaRPr lang="en-US" b="1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Tell </a:t>
            </a:r>
            <a:r>
              <a:rPr lang="en-US" sz="2800" dirty="0" smtClean="0"/>
              <a:t>participants what they will receive </a:t>
            </a:r>
          </a:p>
          <a:p>
            <a:pPr lvl="1"/>
            <a:endParaRPr lang="en-US" sz="1600" dirty="0" smtClean="0"/>
          </a:p>
          <a:p>
            <a:pPr lvl="1" algn="ctr"/>
            <a:r>
              <a:rPr lang="en-US" sz="2800" dirty="0" smtClean="0"/>
              <a:t>“Researchers </a:t>
            </a:r>
            <a:r>
              <a:rPr lang="en-US" sz="2800" dirty="0"/>
              <a:t>at UBC will follow-up with you when </a:t>
            </a:r>
            <a:r>
              <a:rPr lang="en-US" sz="2800" dirty="0" smtClean="0"/>
              <a:t>	you </a:t>
            </a:r>
            <a:r>
              <a:rPr lang="en-US" sz="2800" dirty="0"/>
              <a:t>start the study, and then again in 6 months and </a:t>
            </a:r>
            <a:r>
              <a:rPr lang="en-US" sz="2800" dirty="0" smtClean="0"/>
              <a:t>12 months. You will receive $25 at the end of the study”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voluntary nature of participation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Emphasize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mportance of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3766" y="4358225"/>
            <a:ext cx="8369824" cy="1199427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Introduce yourself and explain pharmacy participation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Describe purpose of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study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Explain what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study involves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Tell participants what they will receive </a:t>
            </a:r>
          </a:p>
          <a:p>
            <a:pPr marL="342900" indent="-342900">
              <a:buAutoNum type="arabicPeriod"/>
            </a:pPr>
            <a:endParaRPr lang="en-US" sz="2800" b="1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Explain </a:t>
            </a:r>
            <a:r>
              <a:rPr lang="en-US" sz="2800" dirty="0" smtClean="0"/>
              <a:t>voluntary nature of participation</a:t>
            </a:r>
          </a:p>
          <a:p>
            <a:pPr lvl="1" algn="ctr"/>
            <a:endParaRPr lang="en-US" sz="1200" dirty="0" smtClean="0"/>
          </a:p>
          <a:p>
            <a:pPr lvl="1" algn="ctr"/>
            <a:r>
              <a:rPr lang="en-US" sz="2800" dirty="0" smtClean="0"/>
              <a:t>“If you agree to participate, but change your mind later on, you are free to withdraw at any time”</a:t>
            </a:r>
          </a:p>
          <a:p>
            <a:pPr lvl="1"/>
            <a:endParaRPr lang="en-US" sz="14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US" sz="1200" dirty="0" smtClean="0"/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Emphasize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mportance of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3766" y="5023225"/>
            <a:ext cx="8369824" cy="1525397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Introduce yourself and explain pharmacy participation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Describe purpose of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study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Explain what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study involves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Tell participants what they will receive 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voluntary nature of participation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Emphasize </a:t>
            </a:r>
            <a:r>
              <a:rPr lang="en-US" sz="2800" dirty="0"/>
              <a:t>i</a:t>
            </a:r>
            <a:r>
              <a:rPr lang="en-US" sz="2800" dirty="0" smtClean="0"/>
              <a:t>mportance of participation</a:t>
            </a:r>
            <a:endParaRPr lang="en-US" sz="2800" dirty="0"/>
          </a:p>
          <a:p>
            <a:pPr lvl="1"/>
            <a:endParaRPr lang="en-US" sz="1200" dirty="0" smtClean="0"/>
          </a:p>
          <a:p>
            <a:pPr lvl="1" algn="ctr"/>
            <a:r>
              <a:rPr lang="en-US" sz="2800" dirty="0" smtClean="0"/>
              <a:t>“You will help identify new and exciting ways to help asthma patients and </a:t>
            </a:r>
            <a:r>
              <a:rPr lang="en-US" sz="2800" dirty="0"/>
              <a:t>y</a:t>
            </a:r>
            <a:r>
              <a:rPr lang="en-US" sz="2800" dirty="0" smtClean="0"/>
              <a:t>our assistance and 	participation would be greatly appreciated”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1164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</a:pPr>
            <a:r>
              <a:rPr lang="en-CA" b="1" kern="0" dirty="0">
                <a:latin typeface="Arial"/>
              </a:rPr>
              <a:t/>
            </a:r>
            <a:br>
              <a:rPr lang="en-CA" b="1" kern="0" dirty="0">
                <a:latin typeface="Arial"/>
              </a:rPr>
            </a:br>
            <a:r>
              <a:rPr lang="en-GB" b="1" dirty="0">
                <a:solidFill>
                  <a:prstClr val="black"/>
                </a:solidFill>
                <a:ea typeface="+mn-ea"/>
                <a:cs typeface="+mn-cs"/>
              </a:rPr>
              <a:t>Tips for Successfully Recruiting Participants</a:t>
            </a:r>
            <a:r>
              <a:rPr lang="en-CA" sz="1900" b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/>
            </a:r>
            <a:br>
              <a:rPr lang="en-CA" sz="1900" b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185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>
                <a:ea typeface="Times New Roman"/>
                <a:cs typeface="Times New Roman"/>
              </a:rPr>
              <a:t>Engage as many patients as possible, do not get discouraged</a:t>
            </a:r>
          </a:p>
          <a:p>
            <a:pPr lvl="3"/>
            <a:endParaRPr lang="en-CA" dirty="0" smtClean="0">
              <a:ea typeface="Times New Roman"/>
              <a:cs typeface="Times New Roman"/>
            </a:endParaRPr>
          </a:p>
          <a:p>
            <a:pPr>
              <a:tabLst>
                <a:tab pos="431800" algn="l"/>
              </a:tabLst>
            </a:pPr>
            <a:r>
              <a:rPr lang="en-CA" dirty="0" smtClean="0">
                <a:ea typeface="Times New Roman"/>
                <a:cs typeface="Times New Roman"/>
              </a:rPr>
              <a:t>Approach patients you know might be interested from your prior interactions with them</a:t>
            </a:r>
          </a:p>
          <a:p>
            <a:pPr lvl="3">
              <a:tabLst>
                <a:tab pos="431800" algn="l"/>
              </a:tabLst>
            </a:pPr>
            <a:endParaRPr lang="en-CA" dirty="0" smtClean="0">
              <a:ea typeface="Times New Roman"/>
              <a:cs typeface="Times New Roman"/>
            </a:endParaRPr>
          </a:p>
          <a:p>
            <a:pPr>
              <a:tabLst>
                <a:tab pos="431800" algn="l"/>
              </a:tabLst>
            </a:pPr>
            <a:r>
              <a:rPr lang="en-CA" dirty="0" smtClean="0">
                <a:ea typeface="Times New Roman"/>
                <a:cs typeface="Times New Roman"/>
              </a:rPr>
              <a:t>Use study ads provided to increase visibility of the study around the pharmacy</a:t>
            </a:r>
          </a:p>
          <a:p>
            <a:pPr lvl="3">
              <a:tabLst>
                <a:tab pos="431800" algn="l"/>
              </a:tabLst>
            </a:pPr>
            <a:endParaRPr lang="en-CA" dirty="0" smtClean="0">
              <a:ea typeface="Times New Roman"/>
              <a:cs typeface="Times New Roman"/>
            </a:endParaRPr>
          </a:p>
          <a:p>
            <a:pPr>
              <a:tabLst>
                <a:tab pos="431800" algn="l"/>
              </a:tabLst>
            </a:pPr>
            <a:r>
              <a:rPr lang="en-CA" dirty="0" smtClean="0">
                <a:ea typeface="Times New Roman"/>
                <a:cs typeface="Times New Roman"/>
              </a:rPr>
              <a:t>Keep study introduction to patients short</a:t>
            </a:r>
            <a:endParaRPr lang="en-CA" dirty="0"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1" y="2647506"/>
            <a:ext cx="8380214" cy="22688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4000" i="1" u="sng" dirty="0" smtClean="0"/>
              <a:t>If</a:t>
            </a:r>
            <a:r>
              <a:rPr lang="en-CA" sz="4000" dirty="0" smtClean="0"/>
              <a:t> the patient agrees to participate in the study, complete the </a:t>
            </a:r>
          </a:p>
          <a:p>
            <a:pPr marL="0" indent="0" algn="ctr">
              <a:buNone/>
            </a:pPr>
            <a:r>
              <a:rPr lang="en-CA" sz="4000" b="1" dirty="0" smtClean="0"/>
              <a:t>Participant Screening Form</a:t>
            </a:r>
          </a:p>
          <a:p>
            <a:endParaRPr lang="en-CA" sz="3600" dirty="0" smtClean="0"/>
          </a:p>
          <a:p>
            <a:pPr marL="0" indent="0">
              <a:buNone/>
            </a:pPr>
            <a:endParaRPr lang="en-CA" sz="4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837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 smtClean="0">
                <a:solidFill>
                  <a:srgbClr val="FFC000"/>
                </a:solidFill>
              </a:rPr>
              <a:t>Participant Screening Form</a:t>
            </a:r>
          </a:p>
          <a:p>
            <a:pPr marL="0" indent="0">
              <a:buNone/>
            </a:pPr>
            <a:r>
              <a:rPr lang="en-CA" b="1" u="sng" dirty="0" smtClean="0"/>
              <a:t>OR</a:t>
            </a:r>
          </a:p>
          <a:p>
            <a:pPr marL="0" indent="0">
              <a:buNone/>
            </a:pPr>
            <a:r>
              <a:rPr lang="en-CA" sz="3200" dirty="0" smtClean="0"/>
              <a:t>Via website</a:t>
            </a:r>
          </a:p>
          <a:p>
            <a:r>
              <a:rPr lang="en-CA" dirty="0" smtClean="0"/>
              <a:t>Online </a:t>
            </a:r>
            <a:r>
              <a:rPr lang="en-CA" b="1" dirty="0">
                <a:solidFill>
                  <a:srgbClr val="FFC000"/>
                </a:solidFill>
              </a:rPr>
              <a:t>Participant Screening Form</a:t>
            </a:r>
            <a:endParaRPr lang="en-CA" sz="3200" dirty="0">
              <a:solidFill>
                <a:srgbClr val="FFC000"/>
              </a:solidFill>
            </a:endParaRPr>
          </a:p>
          <a:p>
            <a:endParaRPr lang="en-CA" dirty="0" smtClean="0"/>
          </a:p>
          <a:p>
            <a:pPr marL="0" indent="0">
              <a:buNone/>
            </a:pPr>
            <a:endParaRPr lang="en-CA" sz="3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778" y="3768159"/>
            <a:ext cx="1028179" cy="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Right Arrow 18"/>
          <p:cNvSpPr/>
          <p:nvPr/>
        </p:nvSpPr>
        <p:spPr>
          <a:xfrm rot="12393583">
            <a:off x="7601356" y="3946043"/>
            <a:ext cx="397916" cy="439376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C:\Users\SONY\Desktop\CANON_SC\IMAGE\0001\SCN_000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" y="1417638"/>
            <a:ext cx="4030948" cy="5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" y="1804696"/>
            <a:ext cx="8898494" cy="479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596" y="1564778"/>
            <a:ext cx="2892392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Access the online version of the </a:t>
            </a:r>
            <a:r>
              <a:rPr lang="en-CA" sz="2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Participant Screening Form</a:t>
            </a:r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 through the </a:t>
            </a:r>
            <a:r>
              <a:rPr lang="en-CA" sz="2400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EmPhAsIS</a:t>
            </a:r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 Website:</a:t>
            </a:r>
            <a:r>
              <a:rPr lang="nl-NL" sz="2400" dirty="0" smtClean="0">
                <a:ea typeface="Times New Roman"/>
                <a:cs typeface="Times New Roman"/>
              </a:rPr>
              <a:t> </a:t>
            </a:r>
            <a:r>
              <a:rPr lang="nl-NL" sz="2400" dirty="0">
                <a:ea typeface="Times New Roman"/>
                <a:cs typeface="Times New Roman"/>
                <a:hlinkClick r:id="rId5" action="ppaction://hlinkfile"/>
              </a:rPr>
              <a:t>emphasis.core.ubc.ca</a:t>
            </a:r>
            <a:endParaRPr lang="en-CA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3123" y="3530237"/>
            <a:ext cx="2126213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Info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011163" y="2496374"/>
            <a:ext cx="1356347" cy="98780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2" y="1860329"/>
            <a:ext cx="8781643" cy="472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54842" y="5717600"/>
            <a:ext cx="2319688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Pharmacists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8023" y="3487117"/>
            <a:ext cx="2208777" cy="13849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Enter your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Username</a:t>
            </a:r>
          </a:p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(i.e. phar</a:t>
            </a:r>
            <a:r>
              <a:rPr lang="en-CA" sz="2800" u="sng" dirty="0" smtClean="0">
                <a:solidFill>
                  <a:prstClr val="black"/>
                </a:solidFill>
                <a:cs typeface="Arial" panose="020B0604020202020204" pitchFamily="34" charset="0"/>
              </a:rPr>
              <a:t>007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CA" sz="2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803227" y="3487117"/>
            <a:ext cx="1742173" cy="26101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307265" y="5232244"/>
            <a:ext cx="939989" cy="48535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5" y="1913827"/>
            <a:ext cx="8760150" cy="470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66254" y="4074552"/>
            <a:ext cx="2792412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Screening Form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504950" y="3083953"/>
            <a:ext cx="1733550" cy="990599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Screen for Eligibility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52" y="1252565"/>
            <a:ext cx="4766938" cy="554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400" y="3072184"/>
            <a:ext cx="3306726" cy="224676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If using the online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Screening Form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, remember to </a:t>
            </a:r>
            <a:r>
              <a:rPr lang="en-CA" sz="2800" u="sng" dirty="0" smtClean="0">
                <a:solidFill>
                  <a:prstClr val="black"/>
                </a:solidFill>
                <a:cs typeface="Arial" panose="020B0604020202020204" pitchFamily="34" charset="0"/>
              </a:rPr>
              <a:t>print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 the form after completing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4316" y="4540102"/>
            <a:ext cx="2052084" cy="1275907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Eligibility Criteria for Patients</a:t>
            </a:r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98" y="2534031"/>
            <a:ext cx="3465004" cy="4086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4065" y="3149939"/>
            <a:ext cx="180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1. </a:t>
            </a:r>
            <a:r>
              <a:rPr lang="en-CA" sz="2400" dirty="0" smtClean="0"/>
              <a:t>14 years or older 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314050" y="2029142"/>
            <a:ext cx="180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2. </a:t>
            </a:r>
            <a:r>
              <a:rPr lang="en-CA" sz="2400" dirty="0" smtClean="0"/>
              <a:t>Diagnosed with asthma</a:t>
            </a:r>
            <a:endParaRPr lang="en-CA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38576" y="1575875"/>
            <a:ext cx="206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3. </a:t>
            </a:r>
            <a:r>
              <a:rPr lang="en-CA" sz="2400" dirty="0" smtClean="0"/>
              <a:t>Prescribed with inhaled corticosteroids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52013" y="2776204"/>
            <a:ext cx="2324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4.</a:t>
            </a:r>
            <a:r>
              <a:rPr lang="en-CA" sz="2400" dirty="0" smtClean="0"/>
              <a:t>Have a cell phone with text capabilities</a:t>
            </a:r>
            <a:endParaRPr lang="en-CA" sz="2400" dirty="0"/>
          </a:p>
        </p:txBody>
      </p:sp>
      <p:sp>
        <p:nvSpPr>
          <p:cNvPr id="3" name="AutoShape 2" descr="data:image/jpeg;base64,/9j/4AAQSkZJRgABAQAAAQABAAD/2wCEAAkGBxASEhUSEhEUEhQVFhUVExUXFRAQERUUFBcWFhcRFRUYHiggGRslHRMUITEiJSktLi4uFx8zODMsNygtLisBCgoKDg0OGxAQGywkHyIsLCwtLCwsLCwsLCwtLCwsLDQsLCwsLCwsLCwsLCwsLCwsLCwsLCwuLCwsNSwsLCwsLP/AABEIAPgAzAMBIgACEQEDEQH/xAAcAAEAAQUBAQAAAAAAAAAAAAAAAwIEBQYHCAH/xABAEAACAQIDBAcFBgQEBwAAAAAAAQIDEQQSIQUxQVEGBxMiYXGBMkJykaEUgpKxwdEjYuHwM0NSohUkc4OywvH/xAAZAQEAAwEBAAAAAAAAAAAAAAAAAQMEAgX/xAAhEQEAAgIBBQEBAQAAAAAAAAAAAQIDESEEEjFBUROBMv/aAAwDAQACEQMRAD8A7iAAAAAAAAAAAAAAAAAAAAAAAAAAAAAAAAAAAAAAAAAAAAAAAAAAAAAAAAAAAAAAAAAAAAAAAAAAAAAAtp4xe4s+/VWUFbnLd8rvwNM6Q9MJRbp0n2k91oZlFPlmXek/K3kRsbhj9qUKKvVqxh4N6252Wti5o1YzipRalGSTjJNNNPVNNb0cbnsbG4l5q8+yg/d978K3epvXQKt2cHhHJtU1mpOWsnBvvR9G16SS4DY20AEgAAAAAAAAAAAAAAAAAAAAAAADE7S6QUKN7zi2t95Wirc3+1/Q1TE9M3Wk6dGm6z8Van55Nbr4m/QwO1OjdGli6zxFaco53OlTV8zhLvJc2lqtLezvMi8bOEYxwtCEYvV7rrK3fM1puyu7e6W85iJnyTPxnamKm6aWIqZb2WSLtduyUdNZataGAq7UhG6wtKLnZZcykpyzXbyxSu0lbW/HkUYqhSnKnKfaVJ972cspOLnNxzNXV45px0VuTRfYHZ9fMpOSpRzZssVrK2lpXvdO73u603FjhcYJ1XSj2sWqlu9fJq+fdbSv/aMVDaM6NaFeTjFQfehHvycX3ZJ28G/VI2CvJJXeiNf2vQs204wi9XL3r8f70I1tG4jl1CE1JJp3TSaa3NPc0VHHKvWJWoUI4egoylC8e1kr933YqO7RacdEdG6F7d+2YWFV27RdyqlpapHe7cE1aSXKRM1mPJTLW/hnQAcrAAAAAAAAAAAAAAAAAAAAABqXWBslVIU66jmlSllesl3KjSu7NNpSyvfzMBSwUoxzzk3CCzqlTSVku842Wjtu43S8TpNelGcXCSvGScWuaas0c0nh8TGtUouTTi8uZd1WtLJNeNpKXHVRW67JrHLi69njqNKMVF2UbtqFqloRyublN8lUjNq97O9mXuJrzvlhHXfm3xtp876rfwLLC7Kpw1k7pbl7MIpKcV52hUyeMYxvuMLt3pOorssPbRWzK1klpaC/UvitZnVWfJlikbsl2ptSlDO5yc5xk0oK8fC17arWSuahtTalXEO85WjwitIr04shnVbbbd297e8gktbGjtiHm3z2yTyt5u275vf/AEN16pNtdjiXh5PuV13b8KsFdfOOZeaiaXNfsymlUlCSlB5ZxalF8VKLupejVynLXcNPT37bPTYMfsDakMVh6deFrTjql7slpKPo00ZAyvUAAAAAAAAAAAAAAAAAAAAAA1bpjTVJxxF7L2Kn1cZf+S9UZ/auOjQo1K0k5Rpxc2lvtFXZw7pN0jrY2pmm7QXsU17MfHxfid0x9zPnzRjjXuVxtzpFOteELxh9ZeL8PAwpFckizdWIiNQ8a9ptbdnw+VNxU0DqXEcIJJPfx/M+TSWvG2vJaL+qKmuHy8yGSK5hfSXROp7bVqtXCyek12tNPdmjpUS8Wsjt/Kzqx5lwmMqUKkK1KWWdOSlF/mvJptPwbPRmw9pwxVCnXhunFO3J7nH0dzHeJ29bBaJrpfAA4XgAAAAAAAAAAAAAAAAAApqU1JOMkmmmmnqmno0zgPSfY7wmJqUH7Keam+dOWsX6bn4xZ6AND619jKpQjiYrvUXlnbjSm7a/DJp+UpFmK2rM3VY++m48w5QVRZQj6mbKvIvHtMfD5BlR0rR1VxIanNFzJEFtLctxEu6yhqwurr1R0Xqc23bNhZPRtuHxJXt6xX+w50pWZfbGxEqVaNSDs01JfFB5l6b1YptTbVjy9nL0aCDA4qNWnCrH2ZxjJeUle31JzI9cAAAAAAAAAAAAAAAAAAAjxNCNSEoTWaM4uMlwcZKzXyZIAPPG29nSw1epQlvpyaT5x3wl6xafqWR03rc2NeMMXFezalV+FvuS9JNr7y5HMkbKW3ES8bNj7LzX+wrTJEQokgy30yT5VENTR3JimoroJWlWNmURnb9PMmmrryLeSOJXVdt6q9rKtg+zb79CTi1xyyblGXlrJfdNyOD9W22/s2Nhmdqda1GpyvJ/w5ekrK/KTO8GO/8AqXr4J3SAAHK4AAAAAAAAAAAAAAAAAAFttLBQr0p0Zq8akXF89VvXit/oee8dhJ0as6VTSVOThLldcV4PRrwaPRpy7rc2NlnDFxWk7U6vxJXhJ+aTX3YluK2p19Y+sx7r3R5hzwqjIoPqNdfjyrx7Ts+XPkHoGHCKas/BltNWZeTV0W9VcfQSsrK2tvW7kehOhG2vtmDpVW7zSyVf+pDST9dJeUkefmuPL6+BvXVFtrssVLDydoYiN4L3VVpptfijm145YmTLXnb0+mv6dlABU2gAAAAAAAAAAAAAAAAAAFht7ZccVh6lCW6cbJ/6ZLWMvSST9C/ARMbjUvNtejKEpQmssotxmuUouzXzRQjeetbYvZYiOIirQrq0uSqwX/tFL8MjRTbW2428TLj7LTX4lgyuRCiWLuiyfrO+EMla64EpTUWnkJTWeVpUd/0XIpw+InTlGpB2nSlGcH/NF5l9USVEQS5lN67hsw21L0rsPaUMTh6WIh7NSClbk3vi/FO69C+OWdSu2tKuCm/ZfbUdfdk7VIryeV/ffI6mZHrVncbAQVsZSh7dSEfilGP5ssqvSPAx9rGYePnWpJ/K4SygMFLplsxb8dh/PtIW9XexktmbUw+Ihnw9anWhezlCcZpPk7bmBdgAAAAAAAAAAAAAAAxHSvY6xeFqUfeazU3yqR1j89z8GzgM4tb001o09Gmt6a5npU4z1m7G7DFOpFWp4hOa5Kov8Ret1L7z5F2G3pi6zHxF/jT0ySmyIqiaol5V41KZopsVIEoWtRcC2lHhvvuX6F9Wj+xmNmbJcO9Jd97l/oT/AFI1tZW2oa7Wr1MK4uE5QrtXzQk4ypxelk1xeq+ZZVto15+3Xqz+KpUl66syNTZtStVqVGssc1ouTUU4rRWv5fUk/wCH4ePt16a+/F/RFdqV29LFNorDAKPgVqL5Ga7XAx31r+UKj/Qre0cEtIyzeOWSQ7aw77pa5Xb3Ph+Zu3UrVttOKUmlKjVTXCdsrUWuNrX9DQsVWzOT5yb/AGM91b43sdp4Sd7J1VTf/ejKlZ+s0Yr832014rp6hABKQAAAAAAAAAAAAANe6d7F+1YScYq9SH8SlzzRveK+KLlH1RsIJidItWLRqXmZvc0VxZsXWBsX7NjJqKtTq/xafJKTeaHpK/o4mv4Z271r62ivHn6Gys75eHkpNZms+l1ToWV5PKvm35L97EmekvdlLzkor5JX+pa5m3dsrZ2qiVzSxqg7xpwTW5vNNrx7zZXPatZ+/bySRZH1hO5abiYWlJNt2bWrb4kSguRf7XharLx1+aLK5TPl61J3WJEg0GfSHaKRLh6sqU41FvhONSO/fCSkvrEjnvPtOjOpKFKGs6ko04L+ebUYr5tGa8crq+HrnZOPhiKFKvC+WrThUjfeozipJPx1LsgwOFjSpwpR9mnCMI+UEor8icOgAAAAAAAAAAAAAAAGpdZexPtGEdSKvUoXqRtvcP8AMh+FX84o4xbdb+76npNo4H016PSwleccso0r5qM9VFwlr2ebdeO63gnxLsVvTB1eLmLwxdMlRYYWbk7RlmfLSX9TNYbY2Lqexh60vFUalvxWsXd8MMY7T4hZhGxYboPtKf8AkKHxzpx+ik39C+pdW2Pe+WHj9+o38lAj9au46bJPpzHpDC04y5pr5f8A0w9zs2J6psRVS7StQVnpbtX+iuZfY3VFgYQ/5jNWnrdxcqcLcEktfqVWyRvh6GHHaKxEuCwS439C5hl4Qbfi/pY9JYPoDsqn7ODpv489V/72+Rm8Ls2hS/wqNOn8EIQ/JHP6Su/N5ej0bxtZfwsJWfw06slr42twOjdU/VlXo1443HRySp37Ci2pSUnp2tS2ism7R33d3ayOyg4mZny7iNAAISAAAAAAAAAAAAAAAAFM4J6NJrk9UVAD4opbkkfQ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2887663"/>
            <a:ext cx="496252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CEAAkGBxASEhUSEhEUEhQVFhUVExUXFRAQERUUFBcWFhcRFRUYHiggGRslHRMUITEiJSktLi4uFx8zODMsNygtLisBCgoKDg0OGxAQGywkHyIsLCwtLCwsLCwsLCwtLCwsLDQsLCwsLCwsLCwsLCwsLCwsLCwsLCwuLCwsNSwsLCwsLP/AABEIAPgAzAMBIgACEQEDEQH/xAAcAAEAAQUBAQAAAAAAAAAAAAAAAwIEBQYHCAH/xABAEAACAQIDBAcFBgQEBwAAAAAAAQIDEQQSIQUxQVEGBxMiYXGBMkJykaEUgpKxwdEjYuHwM0NSohUkc4OywvH/xAAZAQEAAwEBAAAAAAAAAAAAAAAAAQMEAgX/xAAhEQEAAgIBBQEBAQAAAAAAAAAAAQIDESEEEjFBUROBMv/aAAwDAQACEQMRAD8A7iAAAAAAAAAAAAAAAAAAAAAAAAAAAAAAAAAAAAAAAAAAAAAAAAAAAAAAAAAAAAAAAAAAAAAAAAAAAAAAtp4xe4s+/VWUFbnLd8rvwNM6Q9MJRbp0n2k91oZlFPlmXek/K3kRsbhj9qUKKvVqxh4N6252Wti5o1YzipRalGSTjJNNNPVNNb0cbnsbG4l5q8+yg/d978K3epvXQKt2cHhHJtU1mpOWsnBvvR9G16SS4DY20AEgAAAAAAAAAAAAAAAAAAAAAAADE7S6QUKN7zi2t95Wirc3+1/Q1TE9M3Wk6dGm6z8Van55Nbr4m/QwO1OjdGli6zxFaco53OlTV8zhLvJc2lqtLezvMi8bOEYxwtCEYvV7rrK3fM1puyu7e6W85iJnyTPxnamKm6aWIqZb2WSLtduyUdNZataGAq7UhG6wtKLnZZcykpyzXbyxSu0lbW/HkUYqhSnKnKfaVJ972cspOLnNxzNXV45px0VuTRfYHZ9fMpOSpRzZssVrK2lpXvdO73u603FjhcYJ1XSj2sWqlu9fJq+fdbSv/aMVDaM6NaFeTjFQfehHvycX3ZJ28G/VI2CvJJXeiNf2vQs204wi9XL3r8f70I1tG4jl1CE1JJp3TSaa3NPc0VHHKvWJWoUI4egoylC8e1kr933YqO7RacdEdG6F7d+2YWFV27RdyqlpapHe7cE1aSXKRM1mPJTLW/hnQAcrAAAAAAAAAAAAAAAAAAAAABqXWBslVIU66jmlSllesl3KjSu7NNpSyvfzMBSwUoxzzk3CCzqlTSVku842Wjtu43S8TpNelGcXCSvGScWuaas0c0nh8TGtUouTTi8uZd1WtLJNeNpKXHVRW67JrHLi69njqNKMVF2UbtqFqloRyublN8lUjNq97O9mXuJrzvlhHXfm3xtp876rfwLLC7Kpw1k7pbl7MIpKcV52hUyeMYxvuMLt3pOorssPbRWzK1klpaC/UvitZnVWfJlikbsl2ptSlDO5yc5xk0oK8fC17arWSuahtTalXEO85WjwitIr04shnVbbbd297e8gktbGjtiHm3z2yTyt5u275vf/AEN16pNtdjiXh5PuV13b8KsFdfOOZeaiaXNfsymlUlCSlB5ZxalF8VKLupejVynLXcNPT37bPTYMfsDakMVh6deFrTjql7slpKPo00ZAyvUAAAAAAAAAAAAAAAAAAAAAA1bpjTVJxxF7L2Kn1cZf+S9UZ/auOjQo1K0k5Rpxc2lvtFXZw7pN0jrY2pmm7QXsU17MfHxfid0x9zPnzRjjXuVxtzpFOteELxh9ZeL8PAwpFckizdWIiNQ8a9ptbdnw+VNxU0DqXEcIJJPfx/M+TSWvG2vJaL+qKmuHy8yGSK5hfSXROp7bVqtXCyek12tNPdmjpUS8Wsjt/Kzqx5lwmMqUKkK1KWWdOSlF/mvJptPwbPRmw9pwxVCnXhunFO3J7nH0dzHeJ29bBaJrpfAA4XgAAAAAAAAAAAAAAAAAApqU1JOMkmmmmnqmno0zgPSfY7wmJqUH7Keam+dOWsX6bn4xZ6AND619jKpQjiYrvUXlnbjSm7a/DJp+UpFmK2rM3VY++m48w5QVRZQj6mbKvIvHtMfD5BlR0rR1VxIanNFzJEFtLctxEu6yhqwurr1R0Xqc23bNhZPRtuHxJXt6xX+w50pWZfbGxEqVaNSDs01JfFB5l6b1YptTbVjy9nL0aCDA4qNWnCrH2ZxjJeUle31JzI9cAAAAAAAAAAAAAAAAAAAjxNCNSEoTWaM4uMlwcZKzXyZIAPPG29nSw1epQlvpyaT5x3wl6xafqWR03rc2NeMMXFezalV+FvuS9JNr7y5HMkbKW3ES8bNj7LzX+wrTJEQokgy30yT5VENTR3JimoroJWlWNmURnb9PMmmrryLeSOJXVdt6q9rKtg+zb79CTi1xyyblGXlrJfdNyOD9W22/s2Nhmdqda1GpyvJ/w5ekrK/KTO8GO/8AqXr4J3SAAHK4AAAAAAAAAAAAAAAAAAFttLBQr0p0Zq8akXF89VvXit/oee8dhJ0as6VTSVOThLldcV4PRrwaPRpy7rc2NlnDFxWk7U6vxJXhJ+aTX3YluK2p19Y+sx7r3R5hzwqjIoPqNdfjyrx7Ts+XPkHoGHCKas/BltNWZeTV0W9VcfQSsrK2tvW7kehOhG2vtmDpVW7zSyVf+pDST9dJeUkefmuPL6+BvXVFtrssVLDydoYiN4L3VVpptfijm145YmTLXnb0+mv6dlABU2gAAAAAAAAAAAAAAAAAAFht7ZccVh6lCW6cbJ/6ZLWMvSST9C/ARMbjUvNtejKEpQmssotxmuUouzXzRQjeetbYvZYiOIirQrq0uSqwX/tFL8MjRTbW2428TLj7LTX4lgyuRCiWLuiyfrO+EMla64EpTUWnkJTWeVpUd/0XIpw+InTlGpB2nSlGcH/NF5l9USVEQS5lN67hsw21L0rsPaUMTh6WIh7NSClbk3vi/FO69C+OWdSu2tKuCm/ZfbUdfdk7VIryeV/ffI6mZHrVncbAQVsZSh7dSEfilGP5ssqvSPAx9rGYePnWpJ/K4SygMFLplsxb8dh/PtIW9XexktmbUw+Ihnw9anWhezlCcZpPk7bmBdgAAAAAAAAAAAAAAAxHSvY6xeFqUfeazU3yqR1j89z8GzgM4tb001o09Gmt6a5npU4z1m7G7DFOpFWp4hOa5Kov8Ret1L7z5F2G3pi6zHxF/jT0ySmyIqiaol5V41KZopsVIEoWtRcC2lHhvvuX6F9Wj+xmNmbJcO9Jd97l/oT/AFI1tZW2oa7Wr1MK4uE5QrtXzQk4ypxelk1xeq+ZZVto15+3Xqz+KpUl66syNTZtStVqVGssc1ouTUU4rRWv5fUk/wCH4ePt16a+/F/RFdqV29LFNorDAKPgVqL5Ga7XAx31r+UKj/Qre0cEtIyzeOWSQ7aw77pa5Xb3Ph+Zu3UrVttOKUmlKjVTXCdsrUWuNrX9DQsVWzOT5yb/AGM91b43sdp4Sd7J1VTf/ejKlZ+s0Yr832014rp6hABKQAAAAAAAAAAAAANe6d7F+1YScYq9SH8SlzzRveK+KLlH1RsIJidItWLRqXmZvc0VxZsXWBsX7NjJqKtTq/xafJKTeaHpK/o4mv4Z271r62ivHn6Gys75eHkpNZms+l1ToWV5PKvm35L97EmekvdlLzkor5JX+pa5m3dsrZ2qiVzSxqg7xpwTW5vNNrx7zZXPatZ+/bySRZH1hO5abiYWlJNt2bWrb4kSguRf7XharLx1+aLK5TPl61J3WJEg0GfSHaKRLh6sqU41FvhONSO/fCSkvrEjnvPtOjOpKFKGs6ko04L+ebUYr5tGa8crq+HrnZOPhiKFKvC+WrThUjfeozipJPx1LsgwOFjSpwpR9mnCMI+UEor8icOgAAAAAAAAAAAAAAAGpdZexPtGEdSKvUoXqRtvcP8AMh+FX84o4xbdb+76npNo4H016PSwleccso0r5qM9VFwlr2ebdeO63gnxLsVvTB1eLmLwxdMlRYYWbk7RlmfLSX9TNYbY2Lqexh60vFUalvxWsXd8MMY7T4hZhGxYboPtKf8AkKHxzpx+ik39C+pdW2Pe+WHj9+o38lAj9au46bJPpzHpDC04y5pr5f8A0w9zs2J6psRVS7StQVnpbtX+iuZfY3VFgYQ/5jNWnrdxcqcLcEktfqVWyRvh6GHHaKxEuCwS439C5hl4Qbfi/pY9JYPoDsqn7ODpv489V/72+Rm8Ls2hS/wqNOn8EIQ/JHP6Su/N5ej0bxtZfwsJWfw06slr42twOjdU/VlXo1443HRySp37Ci2pSUnp2tS2ism7R33d3ayOyg4mZny7iNAAISAAAAAAAAAAAAAAAAFM4J6NJrk9UVAD4opbkkfQ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-2735263"/>
            <a:ext cx="496252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SONY\Desktop\CANON_SC\IMAGE\0001\SCN_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47" y="1417637"/>
            <a:ext cx="4030948" cy="5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4" y="1688500"/>
            <a:ext cx="4442162" cy="516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60" y="306075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86680" y="1248132"/>
            <a:ext cx="2675824" cy="16312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 smtClean="0">
                <a:cs typeface="Arial" panose="020B0604020202020204" pitchFamily="34" charset="0"/>
              </a:rPr>
              <a:t>If </a:t>
            </a:r>
            <a:r>
              <a:rPr lang="nl-NL" sz="2000" b="1" dirty="0">
                <a:cs typeface="Arial" panose="020B0604020202020204" pitchFamily="34" charset="0"/>
              </a:rPr>
              <a:t>NOT </a:t>
            </a:r>
            <a:r>
              <a:rPr lang="nl-NL" sz="2000" b="1" dirty="0" smtClean="0">
                <a:cs typeface="Arial" panose="020B0604020202020204" pitchFamily="34" charset="0"/>
              </a:rPr>
              <a:t>eligible, </a:t>
            </a:r>
            <a:r>
              <a:rPr lang="nl-NL" sz="2000" dirty="0" smtClean="0">
                <a:cs typeface="Arial" panose="020B0604020202020204" pitchFamily="34" charset="0"/>
              </a:rPr>
              <a:t>inform patient and file form in the back of binder</a:t>
            </a:r>
          </a:p>
          <a:p>
            <a:r>
              <a:rPr lang="nl-NL" sz="2000" dirty="0" smtClean="0">
                <a:cs typeface="Arial" panose="020B0604020202020204" pitchFamily="34" charset="0"/>
              </a:rPr>
              <a:t>***No Patient </a:t>
            </a:r>
            <a:r>
              <a:rPr lang="nl-NL" sz="2000" b="1" dirty="0" smtClean="0">
                <a:cs typeface="Arial" panose="020B0604020202020204" pitchFamily="34" charset="0"/>
              </a:rPr>
              <a:t>Study ID </a:t>
            </a:r>
            <a:r>
              <a:rPr lang="nl-NL" sz="2000" dirty="0" smtClean="0">
                <a:cs typeface="Arial" panose="020B0604020202020204" pitchFamily="34" charset="0"/>
              </a:rPr>
              <a:t>needed***</a:t>
            </a:r>
            <a:endParaRPr lang="nl-NL" sz="2000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SONY\Desktop\CANON_SC\IMAGE\0001\SCN_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47" y="1417637"/>
            <a:ext cx="4030948" cy="5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4" y="1688500"/>
            <a:ext cx="4442162" cy="516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94168" y="1227364"/>
            <a:ext cx="3184982" cy="224676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>
                <a:cs typeface="Arial" panose="020B0604020202020204" pitchFamily="34" charset="0"/>
              </a:rPr>
              <a:t>If </a:t>
            </a:r>
            <a:r>
              <a:rPr lang="nl-NL" sz="2000" b="1" dirty="0" smtClean="0">
                <a:cs typeface="Arial" panose="020B0604020202020204" pitchFamily="34" charset="0"/>
              </a:rPr>
              <a:t>eligible</a:t>
            </a:r>
            <a:r>
              <a:rPr lang="nl-NL" sz="2000" dirty="0" smtClean="0">
                <a:cs typeface="Arial" panose="020B0604020202020204" pitchFamily="34" charset="0"/>
              </a:rPr>
              <a:t>, stick the Patient</a:t>
            </a:r>
            <a:r>
              <a:rPr lang="nl-NL" sz="2000" b="1" dirty="0" smtClean="0">
                <a:cs typeface="Arial" panose="020B0604020202020204" pitchFamily="34" charset="0"/>
              </a:rPr>
              <a:t> Study ID</a:t>
            </a:r>
            <a:r>
              <a:rPr lang="nl-NL" sz="2000" dirty="0" smtClean="0">
                <a:cs typeface="Arial" panose="020B0604020202020204" pitchFamily="34" charset="0"/>
              </a:rPr>
              <a:t> sticker (provided in the back of the binder) onto the form</a:t>
            </a:r>
          </a:p>
          <a:p>
            <a:r>
              <a:rPr lang="nl-NL" sz="2000" dirty="0" smtClean="0">
                <a:cs typeface="Arial" panose="020B0604020202020204" pitchFamily="34" charset="0"/>
              </a:rPr>
              <a:t>***Each participant should have their own unique Patient </a:t>
            </a:r>
            <a:r>
              <a:rPr lang="nl-NL" sz="2000" b="1" dirty="0" smtClean="0">
                <a:cs typeface="Arial" panose="020B0604020202020204" pitchFamily="34" charset="0"/>
              </a:rPr>
              <a:t>Study ID</a:t>
            </a:r>
            <a:r>
              <a:rPr lang="nl-NL" sz="2000" dirty="0" smtClean="0">
                <a:cs typeface="Arial" panose="020B0604020202020204" pitchFamily="34" charset="0"/>
              </a:rPr>
              <a:t>***</a:t>
            </a:r>
            <a:endParaRPr lang="nl-NL" sz="800" dirty="0">
              <a:cs typeface="Arial" panose="020B0604020202020204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3" y="3507209"/>
            <a:ext cx="929838" cy="119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SONY\Desktop\CANON_SC\IMAGE\0001\SCN_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47" y="1417637"/>
            <a:ext cx="4030948" cy="52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4" y="1688500"/>
            <a:ext cx="4442162" cy="516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H="1">
            <a:off x="1810791" y="4273249"/>
            <a:ext cx="1864062" cy="134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3" y="3209485"/>
            <a:ext cx="929838" cy="119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3432999" y="3756733"/>
            <a:ext cx="1652062" cy="5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>
            <a:stCxn id="5122" idx="3"/>
          </p:cNvCxnSpPr>
          <p:nvPr/>
        </p:nvCxnSpPr>
        <p:spPr>
          <a:xfrm>
            <a:off x="4629996" y="4273250"/>
            <a:ext cx="714514" cy="10642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94168" y="1227364"/>
            <a:ext cx="3184982" cy="224676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>
                <a:cs typeface="Arial" panose="020B0604020202020204" pitchFamily="34" charset="0"/>
              </a:rPr>
              <a:t>If </a:t>
            </a:r>
            <a:r>
              <a:rPr lang="nl-NL" sz="2000" b="1" dirty="0" smtClean="0">
                <a:cs typeface="Arial" panose="020B0604020202020204" pitchFamily="34" charset="0"/>
              </a:rPr>
              <a:t>eligible</a:t>
            </a:r>
            <a:r>
              <a:rPr lang="nl-NL" sz="2000" dirty="0" smtClean="0">
                <a:cs typeface="Arial" panose="020B0604020202020204" pitchFamily="34" charset="0"/>
              </a:rPr>
              <a:t>, stick the Patient</a:t>
            </a:r>
            <a:r>
              <a:rPr lang="nl-NL" sz="2000" b="1" dirty="0" smtClean="0">
                <a:cs typeface="Arial" panose="020B0604020202020204" pitchFamily="34" charset="0"/>
              </a:rPr>
              <a:t> Study ID</a:t>
            </a:r>
            <a:r>
              <a:rPr lang="nl-NL" sz="2000" dirty="0" smtClean="0">
                <a:cs typeface="Arial" panose="020B0604020202020204" pitchFamily="34" charset="0"/>
              </a:rPr>
              <a:t> sticker (provided in the back of the binder) onto the form</a:t>
            </a:r>
          </a:p>
          <a:p>
            <a:r>
              <a:rPr lang="nl-NL" sz="2000" dirty="0" smtClean="0">
                <a:cs typeface="Arial" panose="020B0604020202020204" pitchFamily="34" charset="0"/>
              </a:rPr>
              <a:t>***Each participant should have their own unique Patient </a:t>
            </a:r>
            <a:r>
              <a:rPr lang="nl-NL" sz="2000" b="1" dirty="0" smtClean="0">
                <a:cs typeface="Arial" panose="020B0604020202020204" pitchFamily="34" charset="0"/>
              </a:rPr>
              <a:t>Study ID</a:t>
            </a:r>
            <a:r>
              <a:rPr lang="nl-NL" sz="2000" dirty="0" smtClean="0">
                <a:cs typeface="Arial" panose="020B0604020202020204" pitchFamily="34" charset="0"/>
              </a:rPr>
              <a:t>***</a:t>
            </a:r>
            <a:endParaRPr lang="nl-NL" sz="800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Study 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Each patient has their own unique </a:t>
            </a:r>
            <a:r>
              <a:rPr lang="en-US" b="1" dirty="0" smtClean="0"/>
              <a:t>Study ID</a:t>
            </a:r>
          </a:p>
          <a:p>
            <a:r>
              <a:rPr lang="en-US" dirty="0" smtClean="0"/>
              <a:t>Use the </a:t>
            </a:r>
            <a:r>
              <a:rPr lang="en-US" u="sng" dirty="0" smtClean="0"/>
              <a:t>same </a:t>
            </a:r>
            <a:r>
              <a:rPr lang="en-US" b="1" u="sng" dirty="0" smtClean="0"/>
              <a:t>Study ID</a:t>
            </a:r>
            <a:r>
              <a:rPr lang="en-US" dirty="0" smtClean="0"/>
              <a:t> for the </a:t>
            </a:r>
            <a:r>
              <a:rPr lang="en-US" u="sng" dirty="0" smtClean="0"/>
              <a:t>same patient </a:t>
            </a:r>
            <a:r>
              <a:rPr lang="en-US" dirty="0" smtClean="0"/>
              <a:t>on each of the different forms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61936" y="3449297"/>
            <a:ext cx="4724864" cy="304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763" y="4255111"/>
            <a:ext cx="3506632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 smtClean="0">
                <a:cs typeface="Arial" panose="020B0604020202020204" pitchFamily="34" charset="0"/>
              </a:rPr>
              <a:t>Each row is a </a:t>
            </a:r>
            <a:r>
              <a:rPr lang="nl-NL" sz="2000" u="sng" dirty="0" smtClean="0">
                <a:cs typeface="Arial" panose="020B0604020202020204" pitchFamily="34" charset="0"/>
              </a:rPr>
              <a:t>different</a:t>
            </a:r>
            <a:r>
              <a:rPr lang="nl-NL" sz="2000" dirty="0" smtClean="0">
                <a:cs typeface="Arial" panose="020B0604020202020204" pitchFamily="34" charset="0"/>
              </a:rPr>
              <a:t> </a:t>
            </a:r>
            <a:r>
              <a:rPr lang="nl-NL" sz="2000" b="1" dirty="0" smtClean="0">
                <a:cs typeface="Arial" panose="020B0604020202020204" pitchFamily="34" charset="0"/>
              </a:rPr>
              <a:t>Study ID</a:t>
            </a:r>
            <a:endParaRPr lang="nl-NL" sz="2000" dirty="0">
              <a:cs typeface="Arial" panose="020B0604020202020204" pitchFamily="34" charset="0"/>
            </a:endParaRPr>
          </a:p>
          <a:p>
            <a:r>
              <a:rPr lang="nl-NL" sz="2000" dirty="0" smtClean="0">
                <a:cs typeface="Arial" panose="020B0604020202020204" pitchFamily="34" charset="0"/>
              </a:rPr>
              <a:t>(Use the same row for each patient)</a:t>
            </a:r>
            <a:endParaRPr lang="nl-NL" sz="800" dirty="0"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stCxn id="13" idx="1"/>
          </p:cNvCxnSpPr>
          <p:nvPr/>
        </p:nvCxnSpPr>
        <p:spPr>
          <a:xfrm flipH="1">
            <a:off x="5532469" y="3976578"/>
            <a:ext cx="180967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2145" y="3776523"/>
            <a:ext cx="1174558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 smtClean="0">
                <a:cs typeface="Arial" panose="020B0604020202020204" pitchFamily="34" charset="0"/>
              </a:rPr>
              <a:t>Patient </a:t>
            </a:r>
            <a:r>
              <a:rPr lang="nl-NL" sz="2000" b="1" dirty="0" smtClean="0">
                <a:cs typeface="Arial" panose="020B0604020202020204" pitchFamily="34" charset="0"/>
              </a:rPr>
              <a:t>1</a:t>
            </a:r>
            <a:endParaRPr lang="nl-NL" sz="800" b="1" dirty="0"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532468" y="4501133"/>
            <a:ext cx="1813215" cy="116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5683" y="4301078"/>
            <a:ext cx="1174558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 smtClean="0">
                <a:cs typeface="Arial" panose="020B0604020202020204" pitchFamily="34" charset="0"/>
              </a:rPr>
              <a:t>Patient </a:t>
            </a:r>
            <a:r>
              <a:rPr lang="nl-NL" sz="2000" b="1" dirty="0" smtClean="0">
                <a:cs typeface="Arial" panose="020B0604020202020204" pitchFamily="34" charset="0"/>
              </a:rPr>
              <a:t>2</a:t>
            </a:r>
            <a:endParaRPr lang="nl-NL" sz="800" b="1" dirty="0"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543101" y="5054049"/>
            <a:ext cx="1889057" cy="1027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24417" y="4875260"/>
            <a:ext cx="1174558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dirty="0" smtClean="0">
                <a:cs typeface="Arial" panose="020B0604020202020204" pitchFamily="34" charset="0"/>
              </a:rPr>
              <a:t>Patient </a:t>
            </a:r>
            <a:r>
              <a:rPr lang="nl-NL" sz="2000" b="1" dirty="0">
                <a:cs typeface="Arial" panose="020B0604020202020204" pitchFamily="34" charset="0"/>
              </a:rPr>
              <a:t>3</a:t>
            </a:r>
            <a:endParaRPr lang="nl-NL" sz="800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Screen for Eligibility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Once the screening form has been completed and patient is </a:t>
            </a:r>
            <a:r>
              <a:rPr lang="en-US" u="sng" dirty="0" smtClean="0"/>
              <a:t>eligible</a:t>
            </a:r>
            <a:r>
              <a:rPr lang="en-US" dirty="0" smtClean="0"/>
              <a:t> for the </a:t>
            </a:r>
            <a:r>
              <a:rPr lang="en-US" dirty="0" err="1" smtClean="0"/>
              <a:t>EmPhAsIS</a:t>
            </a:r>
            <a:r>
              <a:rPr lang="en-US" dirty="0" smtClean="0"/>
              <a:t> study…</a:t>
            </a:r>
          </a:p>
          <a:p>
            <a:r>
              <a:rPr lang="en-US" dirty="0" smtClean="0"/>
              <a:t>Stick patient </a:t>
            </a:r>
            <a:r>
              <a:rPr lang="en-US" b="1" dirty="0" smtClean="0"/>
              <a:t>Study ID </a:t>
            </a:r>
            <a:r>
              <a:rPr lang="en-US" dirty="0" smtClean="0"/>
              <a:t>onto the form</a:t>
            </a:r>
          </a:p>
          <a:p>
            <a:r>
              <a:rPr lang="en-US" u="sng" dirty="0" smtClean="0"/>
              <a:t>Fax</a:t>
            </a:r>
            <a:r>
              <a:rPr lang="en-US" dirty="0" smtClean="0"/>
              <a:t> to UBC </a:t>
            </a:r>
            <a:r>
              <a:rPr lang="en-US" b="1" dirty="0" smtClean="0"/>
              <a:t>604-827-4014</a:t>
            </a:r>
          </a:p>
          <a:p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If patient is </a:t>
            </a:r>
            <a:r>
              <a:rPr lang="en-US" u="sng" dirty="0" smtClean="0"/>
              <a:t>ineligible</a:t>
            </a:r>
            <a:r>
              <a:rPr lang="en-US" dirty="0" smtClean="0"/>
              <a:t>, inform patient and </a:t>
            </a:r>
            <a:r>
              <a:rPr lang="en-US" u="sng" dirty="0" smtClean="0"/>
              <a:t>file</a:t>
            </a:r>
            <a:r>
              <a:rPr lang="en-US" dirty="0" smtClean="0"/>
              <a:t> the form at the back of the binder</a:t>
            </a:r>
          </a:p>
          <a:p>
            <a:r>
              <a:rPr lang="en-US" dirty="0" smtClean="0"/>
              <a:t>No patient </a:t>
            </a:r>
            <a:r>
              <a:rPr lang="en-US" b="1" dirty="0" smtClean="0"/>
              <a:t>Study ID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No need to fax to UBC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3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6311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GB" sz="5400" b="1" dirty="0" smtClean="0">
                <a:solidFill>
                  <a:prstClr val="black"/>
                </a:solidFill>
                <a:ea typeface="+mn-ea"/>
                <a:cs typeface="+mn-cs"/>
              </a:rPr>
              <a:t>Congratulations!</a:t>
            </a:r>
            <a:endParaRPr lang="en-CA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929629"/>
            <a:ext cx="8229600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You have now successfully recruited and screened a study participant!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For patients who are eligible to participate in the study,</a:t>
            </a:r>
          </a:p>
          <a:p>
            <a:pPr algn="ctr"/>
            <a:r>
              <a:rPr lang="en-US" sz="2800" dirty="0" smtClean="0"/>
              <a:t>please see next mini-webinar on:</a:t>
            </a:r>
          </a:p>
          <a:p>
            <a:pPr algn="ctr"/>
            <a:r>
              <a:rPr lang="en-US" sz="2800" dirty="0" smtClean="0"/>
              <a:t>“</a:t>
            </a:r>
            <a:r>
              <a:rPr lang="en-US" sz="2800" b="1" dirty="0" smtClean="0"/>
              <a:t>Consenting and Enrolling Patients</a:t>
            </a:r>
            <a:r>
              <a:rPr lang="en-US" sz="2800" dirty="0" smtClean="0"/>
              <a:t>”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3208" y="3039526"/>
            <a:ext cx="8617583" cy="331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b="1" dirty="0" smtClean="0">
                <a:latin typeface="Arial"/>
                <a:ea typeface="Times New Roman"/>
                <a:cs typeface="Times New Roman"/>
              </a:rPr>
              <a:t>Questions?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Please do not hesitate to contact us</a:t>
            </a: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Mary De Vera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604-827-2138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mdevera@mail.ubc.ca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Coordinator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(Louise)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604-827-1567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louisega@mail.ubc.ca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Fax: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604-827-4014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Mailing Address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Wesbrook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Mall, Vancouver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BC,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Canada V6T 1Z3 </a:t>
            </a:r>
          </a:p>
          <a:p>
            <a:pPr marL="0" indent="0" algn="ctr">
              <a:buNone/>
            </a:pPr>
            <a:endParaRPr lang="nl-NL" dirty="0" smtClean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</a:t>
            </a:r>
            <a:r>
              <a:rPr lang="en-CA" dirty="0" smtClean="0"/>
              <a:t>. Recruit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1" y="2208132"/>
            <a:ext cx="8380214" cy="26726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4000" dirty="0" smtClean="0"/>
              <a:t>Once you have identified a patient fulfilling the eligibility criteria, it’s time to ask them if they are interested in the study and begin recruiting!</a:t>
            </a:r>
          </a:p>
          <a:p>
            <a:endParaRPr lang="en-CA" sz="4000" dirty="0" smtClean="0"/>
          </a:p>
          <a:p>
            <a:pPr marL="0" indent="0">
              <a:buNone/>
            </a:pPr>
            <a:endParaRPr lang="en-CA" sz="4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837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 smtClean="0"/>
              <a:t>Study Ad </a:t>
            </a:r>
            <a:r>
              <a:rPr lang="en-CA" dirty="0" smtClean="0"/>
              <a:t>(colour &amp; black/white)</a:t>
            </a:r>
          </a:p>
          <a:p>
            <a:pPr marL="0" indent="0">
              <a:buNone/>
            </a:pPr>
            <a:endParaRPr lang="en-CA" sz="3200" dirty="0" smtClean="0"/>
          </a:p>
          <a:p>
            <a:pPr marL="0" indent="0">
              <a:buNone/>
            </a:pPr>
            <a:r>
              <a:rPr lang="en-CA" sz="3200" dirty="0" smtClean="0"/>
              <a:t>Tip</a:t>
            </a:r>
          </a:p>
          <a:p>
            <a:pPr marL="514350" indent="-457200"/>
            <a:r>
              <a:rPr lang="en-CA" dirty="0" smtClean="0"/>
              <a:t>Post ad on:</a:t>
            </a:r>
          </a:p>
          <a:p>
            <a:pPr lvl="1"/>
            <a:r>
              <a:rPr lang="en-CA" sz="2800" dirty="0" smtClean="0"/>
              <a:t>Wall by counseling area</a:t>
            </a:r>
          </a:p>
          <a:p>
            <a:pPr lvl="1"/>
            <a:r>
              <a:rPr lang="en-CA" sz="2800" dirty="0" smtClean="0"/>
              <a:t>Counter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20" y="1175806"/>
            <a:ext cx="4055734" cy="511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4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8789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 smtClean="0">
                <a:solidFill>
                  <a:schemeClr val="accent6"/>
                </a:solidFill>
              </a:rPr>
              <a:t>Patient Quick Info Letter</a:t>
            </a:r>
          </a:p>
          <a:p>
            <a:endParaRPr lang="en-CA" sz="3200" dirty="0" smtClean="0"/>
          </a:p>
          <a:p>
            <a:pPr marL="0" indent="0">
              <a:buNone/>
            </a:pPr>
            <a:r>
              <a:rPr lang="en-CA" sz="3200" dirty="0" smtClean="0"/>
              <a:t>Tip</a:t>
            </a:r>
          </a:p>
          <a:p>
            <a:pPr marL="514350" indent="-457200"/>
            <a:r>
              <a:rPr lang="en-CA" dirty="0" smtClean="0"/>
              <a:t>Use to explain </a:t>
            </a:r>
            <a:r>
              <a:rPr lang="en-CA" dirty="0" err="1" smtClean="0"/>
              <a:t>EmPhAsIS</a:t>
            </a:r>
            <a:r>
              <a:rPr lang="en-CA" dirty="0" smtClean="0"/>
              <a:t> study to patients</a:t>
            </a:r>
          </a:p>
          <a:p>
            <a:pPr marL="514350" indent="-457200"/>
            <a:r>
              <a:rPr lang="en-CA" dirty="0" smtClean="0"/>
              <a:t>Hand out to asthma patients as bag stuffers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C:\Users\SONY\Desktop\CANON_SC\IMAGE\0001\SCN_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4" y="1271184"/>
            <a:ext cx="4165675" cy="53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b="1" dirty="0" smtClean="0"/>
              <a:t>Introduce </a:t>
            </a:r>
            <a:r>
              <a:rPr lang="en-US" sz="2800" dirty="0" smtClean="0"/>
              <a:t>yourself and </a:t>
            </a:r>
            <a:r>
              <a:rPr lang="en-US" sz="2800" b="1" dirty="0" smtClean="0"/>
              <a:t>Explain</a:t>
            </a:r>
            <a:r>
              <a:rPr lang="en-US" sz="2800" dirty="0" smtClean="0"/>
              <a:t> pharmacy participation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Describe </a:t>
            </a:r>
            <a:r>
              <a:rPr lang="en-US" sz="2800" dirty="0" smtClean="0"/>
              <a:t>purpose of </a:t>
            </a:r>
            <a:r>
              <a:rPr lang="en-US" sz="2800" dirty="0" err="1" smtClean="0"/>
              <a:t>EmPhAsIS</a:t>
            </a:r>
            <a:r>
              <a:rPr lang="en-US" sz="2800" dirty="0" smtClean="0"/>
              <a:t> study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Explain</a:t>
            </a:r>
            <a:r>
              <a:rPr lang="en-US" sz="2800" dirty="0" smtClean="0"/>
              <a:t> what </a:t>
            </a:r>
            <a:r>
              <a:rPr lang="en-US" sz="2800" dirty="0" err="1"/>
              <a:t>EmPhAsIS</a:t>
            </a:r>
            <a:r>
              <a:rPr lang="en-US" sz="2800" dirty="0"/>
              <a:t> study </a:t>
            </a:r>
            <a:r>
              <a:rPr lang="en-US" sz="2800" dirty="0" smtClean="0"/>
              <a:t>involves</a:t>
            </a:r>
          </a:p>
          <a:p>
            <a:pPr marL="342900" indent="-342900">
              <a:buAutoNum type="arabicPeriod"/>
            </a:pPr>
            <a:endParaRPr lang="en-US" sz="2800" b="1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Tell </a:t>
            </a:r>
            <a:r>
              <a:rPr lang="en-US" sz="2800" dirty="0" smtClean="0"/>
              <a:t>participants what they will receive </a:t>
            </a:r>
          </a:p>
          <a:p>
            <a:pPr marL="342900" indent="-342900">
              <a:buAutoNum type="arabicPeriod"/>
            </a:pPr>
            <a:endParaRPr lang="en-US" sz="2800" b="1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Explain </a:t>
            </a:r>
            <a:r>
              <a:rPr lang="en-US" sz="2800" dirty="0" smtClean="0"/>
              <a:t>voluntary nature of participation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Emphasize </a:t>
            </a:r>
            <a:r>
              <a:rPr lang="en-US" sz="2800" dirty="0"/>
              <a:t>i</a:t>
            </a:r>
            <a:r>
              <a:rPr lang="en-US" sz="2800" dirty="0" smtClean="0"/>
              <a:t>mportance of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1891" y="1923806"/>
            <a:ext cx="8369824" cy="1496288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b="1" dirty="0" smtClean="0"/>
              <a:t>Introduce </a:t>
            </a:r>
            <a:r>
              <a:rPr lang="en-US" sz="2800" dirty="0" smtClean="0"/>
              <a:t>yourself and </a:t>
            </a:r>
            <a:r>
              <a:rPr lang="en-US" sz="2800" b="1" dirty="0" smtClean="0"/>
              <a:t>Explain</a:t>
            </a:r>
            <a:r>
              <a:rPr lang="en-US" sz="2800" dirty="0" smtClean="0"/>
              <a:t> pharmacy participation</a:t>
            </a:r>
          </a:p>
          <a:p>
            <a:pPr lvl="1"/>
            <a:endParaRPr lang="en-US" sz="2800" dirty="0" smtClean="0"/>
          </a:p>
          <a:p>
            <a:pPr lvl="1" algn="ctr"/>
            <a:r>
              <a:rPr lang="en-US" sz="2800" dirty="0" smtClean="0"/>
              <a:t>“Our pharmacy is part of a research study offered through UBC looking at asthma medication adherence”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Describe purpose of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study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what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study involves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Tell participants what they will receive 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voluntary nature of participation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Emphasize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mportance of participation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3766" y="2410690"/>
            <a:ext cx="8369824" cy="1475664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Introduce yourself and explain pharmacy participation</a:t>
            </a:r>
          </a:p>
          <a:p>
            <a:pPr marL="342900" indent="-342900">
              <a:buAutoNum type="arabicPeriod"/>
            </a:pPr>
            <a:endParaRPr lang="en-US" sz="12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Describe </a:t>
            </a:r>
            <a:r>
              <a:rPr lang="en-US" sz="2800" dirty="0" smtClean="0"/>
              <a:t>purpose of </a:t>
            </a:r>
            <a:r>
              <a:rPr lang="en-US" sz="2800" dirty="0" err="1" smtClean="0"/>
              <a:t>EmPhAsIS</a:t>
            </a:r>
            <a:r>
              <a:rPr lang="en-US" sz="2800" dirty="0" smtClean="0"/>
              <a:t> study</a:t>
            </a:r>
          </a:p>
          <a:p>
            <a:pPr lvl="1"/>
            <a:endParaRPr lang="en-US" sz="1600" dirty="0" smtClean="0"/>
          </a:p>
          <a:p>
            <a:pPr lvl="1" algn="ctr"/>
            <a:r>
              <a:rPr lang="en-US" sz="2800" dirty="0" smtClean="0"/>
              <a:t>“We will study whether monthly text messages from our pharmacy will help with using your asthma medications to improve control of your asthma”</a:t>
            </a:r>
          </a:p>
          <a:p>
            <a:pPr lvl="1"/>
            <a:endParaRPr lang="en-US" sz="1200" dirty="0" smtClean="0"/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what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EmPhAsIS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study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involves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Tell participants what they will receive 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Explain voluntary nature of participation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Emphasize importance of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3766" y="2826314"/>
            <a:ext cx="8369824" cy="2116622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 – The 6 Steps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38125" y="1311573"/>
            <a:ext cx="859929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Introduce yourself and explain pharmacy participation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Describe purpose of study</a:t>
            </a:r>
          </a:p>
          <a:p>
            <a:pPr marL="342900" indent="-342900">
              <a:buAutoNum type="arabicPeriod"/>
            </a:pPr>
            <a:endParaRPr lang="en-US" sz="1200" dirty="0" smtClean="0"/>
          </a:p>
          <a:p>
            <a:pPr marL="342900" indent="-342900">
              <a:buAutoNum type="arabicPeriod"/>
            </a:pPr>
            <a:r>
              <a:rPr lang="en-US" sz="2800" b="1" dirty="0" smtClean="0"/>
              <a:t>Explain</a:t>
            </a:r>
            <a:r>
              <a:rPr lang="en-US" sz="2800" dirty="0" smtClean="0"/>
              <a:t> what </a:t>
            </a:r>
            <a:r>
              <a:rPr lang="en-US" sz="2800" dirty="0" err="1" smtClean="0"/>
              <a:t>EmPhAsIS</a:t>
            </a:r>
            <a:r>
              <a:rPr lang="en-US" sz="2800" dirty="0" smtClean="0"/>
              <a:t> study involves</a:t>
            </a:r>
          </a:p>
          <a:p>
            <a:pPr lvl="1"/>
            <a:endParaRPr lang="en-US" sz="1400" dirty="0" smtClean="0"/>
          </a:p>
          <a:p>
            <a:pPr lvl="1" algn="ctr"/>
            <a:r>
              <a:rPr lang="en-US" sz="2400" dirty="0" smtClean="0"/>
              <a:t>“You will be randomly assigned to a study group.  If it is the intervention group, you will receive monthly text messages with a pharmacist following up if there are any concerns. If it is the usual care group, you will not receive the monthly text </a:t>
            </a:r>
            <a:r>
              <a:rPr lang="en-US" sz="2400" dirty="0" smtClean="0"/>
              <a:t>messages, but have the option to at the end of the study”</a:t>
            </a:r>
            <a:endParaRPr lang="en-US" sz="2400" dirty="0" smtClean="0"/>
          </a:p>
          <a:p>
            <a:pPr lvl="1"/>
            <a:endParaRPr lang="en-US" sz="1200" dirty="0" smtClean="0"/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Tell participants what they will receive </a:t>
            </a:r>
          </a:p>
          <a:p>
            <a:pPr marL="342900" indent="-342900">
              <a:buAutoNum type="arabicPeriod"/>
            </a:pPr>
            <a:endParaRPr lang="en-US" sz="1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Explain voluntary nature of participation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Emphasize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mportance of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31461</TotalTime>
  <Words>1016</Words>
  <Application>Microsoft Office PowerPoint</Application>
  <PresentationFormat>On-screen Show (4:3)</PresentationFormat>
  <Paragraphs>241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Eligibility Criteria for Patients</vt:lpstr>
      <vt:lpstr>1. Recruit</vt:lpstr>
      <vt:lpstr>1. Recruit</vt:lpstr>
      <vt:lpstr>1. Recruit</vt:lpstr>
      <vt:lpstr>1. Recruit – The 6 Steps</vt:lpstr>
      <vt:lpstr>1. Recruit – The 6 Steps</vt:lpstr>
      <vt:lpstr>1. Recruit – The 6 Steps</vt:lpstr>
      <vt:lpstr>1. Recruit – The 6 Steps</vt:lpstr>
      <vt:lpstr>1. Recruit – The 6 Steps</vt:lpstr>
      <vt:lpstr>1. Recruit – The 6 Steps</vt:lpstr>
      <vt:lpstr>1. Recruit – The 6 Steps</vt:lpstr>
      <vt:lpstr> Tips for Successfully Recruiting Participants </vt:lpstr>
      <vt:lpstr>2. Screen for Eligibility</vt:lpstr>
      <vt:lpstr>2. Screen for Eligibility</vt:lpstr>
      <vt:lpstr>2. Screen for Eligibility</vt:lpstr>
      <vt:lpstr>2. Screen for Eligibility</vt:lpstr>
      <vt:lpstr>2. Screen for Eligibility</vt:lpstr>
      <vt:lpstr>2. Screen for Eligibility</vt:lpstr>
      <vt:lpstr>2. Screen for Eligibility</vt:lpstr>
      <vt:lpstr>2. Screen for Eligibility</vt:lpstr>
      <vt:lpstr>2. Screen for Eligibility</vt:lpstr>
      <vt:lpstr>Patient Study ID</vt:lpstr>
      <vt:lpstr>2. Screen for Eligibility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Emphasis Webinar</dc:title>
  <dc:creator>Apple</dc:creator>
  <cp:lastModifiedBy>De Vera, Mary</cp:lastModifiedBy>
  <cp:revision>664</cp:revision>
  <cp:lastPrinted>2015-04-29T17:23:52Z</cp:lastPrinted>
  <dcterms:created xsi:type="dcterms:W3CDTF">2015-02-04T21:33:33Z</dcterms:created>
  <dcterms:modified xsi:type="dcterms:W3CDTF">2015-05-21T18:09:50Z</dcterms:modified>
</cp:coreProperties>
</file>